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6" r:id="rId1"/>
  </p:sldMasterIdLst>
  <p:notesMasterIdLst>
    <p:notesMasterId r:id="rId31"/>
  </p:notesMasterIdLst>
  <p:sldIdLst>
    <p:sldId id="256" r:id="rId2"/>
    <p:sldId id="261" r:id="rId3"/>
    <p:sldId id="29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90" r:id="rId13"/>
    <p:sldId id="292" r:id="rId14"/>
    <p:sldId id="293" r:id="rId15"/>
    <p:sldId id="294" r:id="rId16"/>
    <p:sldId id="300" r:id="rId17"/>
    <p:sldId id="304" r:id="rId18"/>
    <p:sldId id="303" r:id="rId19"/>
    <p:sldId id="299" r:id="rId20"/>
    <p:sldId id="301" r:id="rId21"/>
    <p:sldId id="296" r:id="rId22"/>
    <p:sldId id="298" r:id="rId23"/>
    <p:sldId id="302" r:id="rId24"/>
    <p:sldId id="295" r:id="rId25"/>
    <p:sldId id="297" r:id="rId26"/>
    <p:sldId id="306" r:id="rId27"/>
    <p:sldId id="307" r:id="rId28"/>
    <p:sldId id="305" r:id="rId29"/>
    <p:sldId id="30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3"/>
    <p:restoredTop sz="94658"/>
  </p:normalViewPr>
  <p:slideViewPr>
    <p:cSldViewPr snapToGrid="0">
      <p:cViewPr varScale="1">
        <p:scale>
          <a:sx n="91" d="100"/>
          <a:sy n="91" d="100"/>
        </p:scale>
        <p:origin x="22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4F6B2-C5B6-634B-BAE5-7CC53EB8800D}" type="datetimeFigureOut">
              <a:rPr lang="en-US" smtClean="0"/>
              <a:t>5/11/25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85F87-E4CE-9F44-BDA5-5C69DCD91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8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85F87-E4CE-9F44-BDA5-5C69DCD916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68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8B6A1-0D19-8F1D-C43C-31D0EFF9C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13E54A-852B-65BD-C06E-61244F8AC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C537ED-2C56-8386-D1E5-2E26665D0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643B5-E133-57FC-6EC8-4502074E5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85F87-E4CE-9F44-BDA5-5C69DCD916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25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7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3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9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35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87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86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24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53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8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6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88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5" r:id="rId6"/>
    <p:sldLayoutId id="2147483730" r:id="rId7"/>
    <p:sldLayoutId id="2147483731" r:id="rId8"/>
    <p:sldLayoutId id="2147483732" r:id="rId9"/>
    <p:sldLayoutId id="2147483734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AE5CD-BF87-4D5E-1241-734A7B2F5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723899"/>
            <a:ext cx="4914900" cy="2215161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DATABASES PROJECT PHASE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1D801E82-1A81-6A94-3717-DF04FBC1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422" r="19254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3FF1F-D9D9-FBD0-0662-FA23C455CA55}"/>
              </a:ext>
            </a:extLst>
          </p:cNvPr>
          <p:cNvSpPr txBox="1"/>
          <p:nvPr/>
        </p:nvSpPr>
        <p:spPr>
          <a:xfrm>
            <a:off x="800100" y="5426214"/>
            <a:ext cx="4914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4</a:t>
            </a:r>
          </a:p>
        </p:txBody>
      </p:sp>
    </p:spTree>
    <p:extLst>
      <p:ext uri="{BB962C8B-B14F-4D97-AF65-F5344CB8AC3E}">
        <p14:creationId xmlns:p14="http://schemas.microsoft.com/office/powerpoint/2010/main" val="247751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043991-A642-2411-AF0A-527206850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D06E0-8C4C-4DFD-59EF-71ACC9B2D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008"/>
            <a:ext cx="12192000" cy="1316736"/>
          </a:xfrm>
        </p:spPr>
        <p:txBody>
          <a:bodyPr>
            <a:normAutofit/>
          </a:bodyPr>
          <a:lstStyle/>
          <a:p>
            <a:r>
              <a:rPr lang="en-US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Export Sample Table to Local Directory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CBB321F7-A286-EAD1-726A-D4A6A26CF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59052"/>
            <a:ext cx="10677077" cy="5120640"/>
          </a:xfrm>
        </p:spPr>
      </p:pic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5B61779B-2DD9-8D39-1F53-9764BE87E7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51" r="15279" b="-2"/>
          <a:stretch/>
        </p:blipFill>
        <p:spPr>
          <a:xfrm>
            <a:off x="8983620" y="1079249"/>
            <a:ext cx="3208380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2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C09B68-15C6-950D-8FE2-50029CA77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59A22-44D3-AACF-C8F0-2A3BB8CB6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1307592"/>
          </a:xfrm>
        </p:spPr>
        <p:txBody>
          <a:bodyPr>
            <a:noAutofit/>
          </a:bodyPr>
          <a:lstStyle/>
          <a:p>
            <a:r>
              <a:rPr lang="en-US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Download Sample to Local Machine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7AC86518-E5E5-60AA-D10A-A35C6A2A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55" r="26383" b="1"/>
          <a:stretch/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close-up of a computer&#10;&#10;AI-generated content may be incorrect.">
            <a:extLst>
              <a:ext uri="{FF2B5EF4-FFF2-40B4-BE49-F238E27FC236}">
                <a16:creationId xmlns:a16="http://schemas.microsoft.com/office/drawing/2014/main" id="{8426C996-A552-DEBD-37F8-B550FBA70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7154" y="2935724"/>
            <a:ext cx="7357691" cy="1280160"/>
          </a:xfr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C12B5C2-44DE-FFD1-6379-10A30304D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86" y="4833279"/>
            <a:ext cx="11058708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54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C8AAFA-553A-DAE0-7344-5090C5E89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AC51E8C-BE83-71F1-08CE-F5F734E20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68F3E-9F60-F69E-33D4-6D135F1B2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008"/>
            <a:ext cx="12192000" cy="65836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 Sample Data in Excel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93122D7-6696-D668-0ACB-D3A3CB073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186CF669-7B70-C948-9DC2-A3C2BDF592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51" r="15279" b="-2"/>
          <a:stretch/>
        </p:blipFill>
        <p:spPr>
          <a:xfrm>
            <a:off x="8983620" y="1079249"/>
            <a:ext cx="3208380" cy="5422392"/>
          </a:xfrm>
          <a:prstGeom prst="rect">
            <a:avLst/>
          </a:prstGeom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295225-CB09-83ED-7F6A-DB8483063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910" y="786378"/>
            <a:ext cx="9609270" cy="557784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9B22C6-3CC6-E33C-2F4F-8DDD39636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365" y="6521873"/>
            <a:ext cx="7772400" cy="27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19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20FADD-8273-7F01-DC9F-C5B5F256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C5AC111-6867-167E-0F4A-B57CC7B82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4B0A1-7204-A626-6E5F-A4343E64D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130759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AGGREGATE DATASETS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51A61A25-DED8-9687-A5C3-FE2FD8E15F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55" r="26383" b="1"/>
          <a:stretch/>
        </p:blipFill>
        <p:spPr>
          <a:xfrm>
            <a:off x="0" y="-301265"/>
            <a:ext cx="4206220" cy="6875929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6EC6822-8894-3E78-040D-DC16D4591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243577F-9146-1501-2EB9-F85BAE212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3E05C8-6625-64AB-58FB-14E950090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910" y="1848400"/>
            <a:ext cx="7772400" cy="414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5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3D283D-5D16-D07E-5A73-2EA962AE4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31C869B-7240-5C72-1A1A-89C83E8AC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A94CE-9AF0-5FC3-0949-C64E2DE61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008"/>
            <a:ext cx="12192000" cy="6583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Preparing Features and Target Data for Model Training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76B5467-92A0-2046-1521-15AE224FC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7DEDD8F6-96EF-98DE-C493-F1CE512076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51" r="15279" b="-2"/>
          <a:stretch/>
        </p:blipFill>
        <p:spPr>
          <a:xfrm>
            <a:off x="8983620" y="1079249"/>
            <a:ext cx="3208380" cy="5422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12A479-E9F8-235C-92E8-CF33515D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65" y="6521873"/>
            <a:ext cx="7772400" cy="270431"/>
          </a:xfrm>
          <a:prstGeom prst="rect">
            <a:avLst/>
          </a:prstGeom>
        </p:spPr>
      </p:pic>
      <p:pic>
        <p:nvPicPr>
          <p:cNvPr id="7" name="Content Placeholder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C7EEAE8-6047-A010-5C23-5AAC8ED70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7812" y="1926911"/>
            <a:ext cx="10691812" cy="3604190"/>
          </a:xfrm>
        </p:spPr>
      </p:pic>
    </p:spTree>
    <p:extLst>
      <p:ext uri="{BB962C8B-B14F-4D97-AF65-F5344CB8AC3E}">
        <p14:creationId xmlns:p14="http://schemas.microsoft.com/office/powerpoint/2010/main" val="1240157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747EDF-8EA3-35B5-1FD2-9C3797E00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D85BD0A5-C1D4-4811-9D00-178657EF0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CB955-A4B3-4F51-9AFA-19649437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266" y="59435"/>
            <a:ext cx="7868734" cy="1307592"/>
          </a:xfrm>
        </p:spPr>
        <p:txBody>
          <a:bodyPr>
            <a:noAutofit/>
          </a:bodyPr>
          <a:lstStyle/>
          <a:p>
            <a:r>
              <a:rPr lang="en-US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&amp; Evaluation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D4251208-3CF8-5C45-97B3-CCFEE50D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55" r="26383" b="1"/>
          <a:stretch/>
        </p:blipFill>
        <p:spPr>
          <a:xfrm>
            <a:off x="0" y="-301265"/>
            <a:ext cx="4206220" cy="6875929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FDC0466-54DE-0502-FDD5-5C296C1B9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176A3EF-F501-0F35-021F-7EAD923F1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1577C5E-4831-28CA-EE83-5DE2AC18B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4" y="1355975"/>
            <a:ext cx="9196329" cy="5486400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546948C8-4EB7-4668-AF9A-1F1A445A7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923" y="2055600"/>
            <a:ext cx="60706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25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8FCF7-5BB5-53B3-C207-B23857AE4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AC78F4-3A42-ED6F-8A1B-9A7207E02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532D62-D657-68CE-D372-548E120AD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7BE7F26-E2AF-B7CA-18D9-5DDF96240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Jigsaw puzzles in plastic figures">
            <a:extLst>
              <a:ext uri="{FF2B5EF4-FFF2-40B4-BE49-F238E27FC236}">
                <a16:creationId xmlns:a16="http://schemas.microsoft.com/office/drawing/2014/main" id="{9868890C-AE1E-43EA-915D-580AE7107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9386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32CBC42-DAB0-872E-0CD2-21C0AAF4C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E4DA7D9-1AC3-2476-118F-A4ADCD60B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showing the value of a graph&#10;&#10;AI-generated content may be incorrect.">
            <a:extLst>
              <a:ext uri="{FF2B5EF4-FFF2-40B4-BE49-F238E27FC236}">
                <a16:creationId xmlns:a16="http://schemas.microsoft.com/office/drawing/2014/main" id="{EA6E5306-5CBC-7F99-4B2D-1469019B9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933450"/>
            <a:ext cx="7772400" cy="496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60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7661E8-A45D-7834-B8A1-A14DBFB1C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FA4086-2213-7B69-9CC7-E8BC644F1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302E73-14B0-2685-D8FD-77DCBB45E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C890F21-7F03-ACDE-C0AA-777AB9C1C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Jigsaw puzzles in plastic figures">
            <a:extLst>
              <a:ext uri="{FF2B5EF4-FFF2-40B4-BE49-F238E27FC236}">
                <a16:creationId xmlns:a16="http://schemas.microsoft.com/office/drawing/2014/main" id="{569FC887-5853-71B3-45B0-13B85E51F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9386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0B9159B-6F74-85EE-13D2-87F866015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37C3ADE-801B-D07A-381A-C1D49BB91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of a curve&#10;&#10;AI-generated content may be incorrect.">
            <a:extLst>
              <a:ext uri="{FF2B5EF4-FFF2-40B4-BE49-F238E27FC236}">
                <a16:creationId xmlns:a16="http://schemas.microsoft.com/office/drawing/2014/main" id="{97BC5CAC-6411-B50A-B8DE-957D7E17D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46" y="990596"/>
            <a:ext cx="4889500" cy="4292600"/>
          </a:xfrm>
          <a:prstGeom prst="rect">
            <a:avLst/>
          </a:prstGeom>
        </p:spPr>
      </p:pic>
      <p:pic>
        <p:nvPicPr>
          <p:cNvPr id="6" name="Picture 5" descr="A graph with a line&#10;&#10;AI-generated content may be incorrect.">
            <a:extLst>
              <a:ext uri="{FF2B5EF4-FFF2-40B4-BE49-F238E27FC236}">
                <a16:creationId xmlns:a16="http://schemas.microsoft.com/office/drawing/2014/main" id="{D0F8EB3D-26E0-8903-7652-E295D688C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055" y="990596"/>
            <a:ext cx="48895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00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EFE6D2-545D-3848-4562-F061EB670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E655A3E-8B63-F05B-E5DE-49E162B02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EB6C2C-D8FA-A4CD-A5C2-4EC0BCE22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A371B83-EAA2-3582-F727-2A4C0FBFC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Jigsaw puzzles in plastic figures">
            <a:extLst>
              <a:ext uri="{FF2B5EF4-FFF2-40B4-BE49-F238E27FC236}">
                <a16:creationId xmlns:a16="http://schemas.microsoft.com/office/drawing/2014/main" id="{668AA4C9-438F-CDBC-7A50-2412667D2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9386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23652D1-6361-8B41-FB96-A2098DC66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D3CEC6-CEC4-9832-3EE9-48C9EEFAD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nk and grey circle with numbers&#10;&#10;AI-generated content may be incorrect.">
            <a:extLst>
              <a:ext uri="{FF2B5EF4-FFF2-40B4-BE49-F238E27FC236}">
                <a16:creationId xmlns:a16="http://schemas.microsoft.com/office/drawing/2014/main" id="{7C5546E5-542B-E4BD-A311-7D81979B2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06" y="149381"/>
            <a:ext cx="7772400" cy="642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58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BA8056-F674-5506-084D-D72164248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F8ED034-831E-CDE7-B4F7-A0D5ABC62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2136873-72AD-B6C7-BCC8-1D29DD20E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5DA445F-D628-FCA5-803F-2FE28B1F8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Jigsaw puzzles in plastic figures">
            <a:extLst>
              <a:ext uri="{FF2B5EF4-FFF2-40B4-BE49-F238E27FC236}">
                <a16:creationId xmlns:a16="http://schemas.microsoft.com/office/drawing/2014/main" id="{00B099D0-060D-C8DE-3E75-1936BF78C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9386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5E6AA2-9004-B0B2-1253-D028B4218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0ADC52-ED1D-9881-7B59-AC695A36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showing different colors and numbers&#10;&#10;AI-generated content may be incorrect.">
            <a:extLst>
              <a:ext uri="{FF2B5EF4-FFF2-40B4-BE49-F238E27FC236}">
                <a16:creationId xmlns:a16="http://schemas.microsoft.com/office/drawing/2014/main" id="{40568353-8562-144C-E38C-109B1E7A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0" y="317500"/>
            <a:ext cx="68326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37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9D05A3-B790-4419-D6A3-8A3085ED1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4C4C3-E362-AC15-A418-6785A7C0D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837" y="1091690"/>
            <a:ext cx="6142538" cy="1307592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JAYASHREE JOHNSON</a:t>
            </a: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61CECCC7-0F84-0A2A-B075-E2D425FB97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19" r="17049"/>
          <a:stretch/>
        </p:blipFill>
        <p:spPr>
          <a:xfrm>
            <a:off x="20" y="10"/>
            <a:ext cx="4324330" cy="685799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BAA3E-BF6B-3596-676B-4D5A1BA91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2837" y="3842258"/>
            <a:ext cx="6954866" cy="2648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 IN HIVE &amp; MACHINE LEARNING MODELING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9D17CF-7E09-3617-04C1-4D59AE08F634}"/>
              </a:ext>
            </a:extLst>
          </p:cNvPr>
          <p:cNvSpPr txBox="1"/>
          <p:nvPr/>
        </p:nvSpPr>
        <p:spPr>
          <a:xfrm>
            <a:off x="4662837" y="1846754"/>
            <a:ext cx="5743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2003 DATASET</a:t>
            </a:r>
          </a:p>
        </p:txBody>
      </p:sp>
    </p:spTree>
    <p:extLst>
      <p:ext uri="{BB962C8B-B14F-4D97-AF65-F5344CB8AC3E}">
        <p14:creationId xmlns:p14="http://schemas.microsoft.com/office/powerpoint/2010/main" val="1026732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34BB3-4407-BE46-8D33-62E4F00AA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AFB3F2-F705-01EA-BCBF-5265E831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77B025-9E00-841D-E6B3-BB0DF8C09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8BFB57C-D2B6-4854-DD6B-BE205D99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Jigsaw puzzles in plastic figures">
            <a:extLst>
              <a:ext uri="{FF2B5EF4-FFF2-40B4-BE49-F238E27FC236}">
                <a16:creationId xmlns:a16="http://schemas.microsoft.com/office/drawing/2014/main" id="{B19BFA85-169F-D5C7-324B-3B70B6C3C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9386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D2B0FA1-1D97-057A-B50E-5ED87B691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F3C907-8934-DE44-F930-CF082CD2A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46F61ECB-EFC9-7348-F392-00DBC4400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61" y="1122219"/>
            <a:ext cx="1132861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35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996A13-00E6-0022-445B-74159CA7B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81C4116-F58C-4A37-885F-B0B5CB5C9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6E664-19C1-F404-BB9C-A04A46823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008"/>
            <a:ext cx="12192000" cy="6583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7B6811A-2C2C-C692-E22E-122FD85CF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2821610F-5668-3D02-6050-5CE2184CF7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51" r="15279" b="-2"/>
          <a:stretch/>
        </p:blipFill>
        <p:spPr>
          <a:xfrm>
            <a:off x="8983620" y="1079249"/>
            <a:ext cx="3208380" cy="5422392"/>
          </a:xfrm>
          <a:prstGeom prst="rect">
            <a:avLst/>
          </a:prstGeom>
        </p:spPr>
      </p:pic>
      <p:pic>
        <p:nvPicPr>
          <p:cNvPr id="8" name="Content Placeholder 7" descr="A computer screen shot of a logistic error&#10;&#10;AI-generated content may be incorrect.">
            <a:extLst>
              <a:ext uri="{FF2B5EF4-FFF2-40B4-BE49-F238E27FC236}">
                <a16:creationId xmlns:a16="http://schemas.microsoft.com/office/drawing/2014/main" id="{6F194DC7-56AA-D955-20F7-0090754F0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974" y="975454"/>
            <a:ext cx="6764086" cy="4206240"/>
          </a:xfrm>
        </p:spPr>
      </p:pic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787EDA03-469F-1767-D876-93CD16EE7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717060"/>
            <a:ext cx="7772400" cy="105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83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7D2718-BA2C-6D24-0DE9-4EF0150A7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0AAFFA-B66E-49A4-81A5-47C19973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51BB6C9-88A3-3671-17FF-283F612F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F961C96-4E92-9E88-8DFA-F6CC3B62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Jigsaw puzzles in plastic figures">
            <a:extLst>
              <a:ext uri="{FF2B5EF4-FFF2-40B4-BE49-F238E27FC236}">
                <a16:creationId xmlns:a16="http://schemas.microsoft.com/office/drawing/2014/main" id="{F8FA1AD9-0458-FAE8-0AFE-B4F382DD3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9386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23F049A-2D3F-D51F-EB59-4DCAE5DCA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9803CA-BF96-E5C5-DE85-BD7C25AF3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C9AA08A-9DC2-EC1F-9B91-D6535888E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749" y="637026"/>
            <a:ext cx="8893747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A92714-1555-005B-F73C-9FFD0896E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018C81-6BBD-C0B0-3218-003AC46BC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2FFFEE0-B1C9-3CFA-978B-AB842227F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C9D0848-8CD1-7C21-7931-0FCC578A4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Jigsaw puzzles in plastic figures">
            <a:extLst>
              <a:ext uri="{FF2B5EF4-FFF2-40B4-BE49-F238E27FC236}">
                <a16:creationId xmlns:a16="http://schemas.microsoft.com/office/drawing/2014/main" id="{A6C56450-24A4-58BD-A1C8-A1BD4FA1A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9386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1CB1902-11E1-E028-A2EA-C5461F6C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A51540-93DA-4E76-B9E7-C7DC5BEDD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of different colored rectangular shapes&#10;&#10;AI-generated content may be incorrect.">
            <a:extLst>
              <a:ext uri="{FF2B5EF4-FFF2-40B4-BE49-F238E27FC236}">
                <a16:creationId xmlns:a16="http://schemas.microsoft.com/office/drawing/2014/main" id="{F2C127A7-58F2-A91D-6F8F-362437CFF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933450"/>
            <a:ext cx="77343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4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A1ACE5-2B4C-24D5-9665-E71AD1AA0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198C513-07E7-0DB1-F877-40656C336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0A4B8-8BD0-C1D9-5C47-0ABFD9F95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008"/>
            <a:ext cx="12192000" cy="658362"/>
          </a:xfrm>
        </p:spPr>
        <p:txBody>
          <a:bodyPr>
            <a:noAutofit/>
          </a:bodyPr>
          <a:lstStyle/>
          <a:p>
            <a:pPr algn="ctr"/>
            <a:r>
              <a:rPr lang="en-US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Predicting Delay for New FLIGHT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EDBDBC2-FDCB-59EC-54C2-702073E1F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A6F15E33-CCE4-896A-56C4-17A7B4E6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51" r="15279" b="-2"/>
          <a:stretch/>
        </p:blipFill>
        <p:spPr>
          <a:xfrm>
            <a:off x="6805110" y="905253"/>
            <a:ext cx="5223758" cy="5422392"/>
          </a:xfrm>
          <a:prstGeom prst="rect">
            <a:avLst/>
          </a:prstGeom>
        </p:spPr>
      </p:pic>
      <p:pic>
        <p:nvPicPr>
          <p:cNvPr id="8" name="Content Placeholder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8F324E8-ECA2-7172-20A6-BCC88C99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4955" y="987555"/>
            <a:ext cx="6400801" cy="4663440"/>
          </a:xfrm>
        </p:spPr>
      </p:pic>
      <p:pic>
        <p:nvPicPr>
          <p:cNvPr id="11" name="Picture 10" descr="A close up of a text&#10;&#10;AI-generated content may be incorrect.">
            <a:extLst>
              <a:ext uri="{FF2B5EF4-FFF2-40B4-BE49-F238E27FC236}">
                <a16:creationId xmlns:a16="http://schemas.microsoft.com/office/drawing/2014/main" id="{B61EEF48-EB1A-CF31-A166-794AE8BF0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112" y="5870445"/>
            <a:ext cx="4622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57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539B03-CFDB-A6A3-C301-76AFD7A18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D37460BF-52AA-A303-D941-21C1A43CF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23944-F150-4200-9872-3A398031E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266" y="59435"/>
            <a:ext cx="7868734" cy="1307592"/>
          </a:xfrm>
        </p:spPr>
        <p:txBody>
          <a:bodyPr>
            <a:noAutofit/>
          </a:bodyPr>
          <a:lstStyle/>
          <a:p>
            <a:r>
              <a:rPr lang="en-US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 Data Predictions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CA43F360-19ED-769D-CC31-FDCBEE0B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55" r="26383" b="1"/>
          <a:stretch/>
        </p:blipFill>
        <p:spPr>
          <a:xfrm>
            <a:off x="0" y="-301265"/>
            <a:ext cx="4206220" cy="6875929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68ACFE5-4B74-32F7-8D19-A8155DC80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E835810-A5E7-C9F1-8F9F-4E98029B6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-up of a data&#10;&#10;AI-generated content may be incorrect.">
            <a:extLst>
              <a:ext uri="{FF2B5EF4-FFF2-40B4-BE49-F238E27FC236}">
                <a16:creationId xmlns:a16="http://schemas.microsoft.com/office/drawing/2014/main" id="{6D9203D0-447E-C5C3-1FE2-A2A2B7B68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3231"/>
            <a:ext cx="7772400" cy="1066800"/>
          </a:xfrm>
          <a:prstGeom prst="rect">
            <a:avLst/>
          </a:prstGeom>
        </p:spPr>
      </p:pic>
      <p:pic>
        <p:nvPicPr>
          <p:cNvPr id="9" name="Picture 8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187E56E7-ED08-2A3F-AD98-6A0543FB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775" y="1538297"/>
            <a:ext cx="7772400" cy="1788939"/>
          </a:xfrm>
          <a:prstGeom prst="rect">
            <a:avLst/>
          </a:prstGeom>
        </p:spPr>
      </p:pic>
      <p:pic>
        <p:nvPicPr>
          <p:cNvPr id="11" name="Picture 10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3C45AA9C-823F-FF5D-01EA-65D58C4E4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10" y="3155607"/>
            <a:ext cx="7772400" cy="1254276"/>
          </a:xfrm>
          <a:prstGeom prst="rect">
            <a:avLst/>
          </a:prstGeom>
        </p:spPr>
      </p:pic>
      <p:pic>
        <p:nvPicPr>
          <p:cNvPr id="13" name="Picture 1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2568EA2-C7E5-6095-1A04-21EB97009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5775" y="3530765"/>
            <a:ext cx="683275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22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449EE7-50DD-5496-763C-4AA7CD743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4FA828-CE67-6F42-492B-BEBB6D5B6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9AAAC4-E02C-EDDF-DC4C-31A291832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C570618-4F96-C3A3-BE63-99FE1B62B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Jigsaw puzzles in plastic figures">
            <a:extLst>
              <a:ext uri="{FF2B5EF4-FFF2-40B4-BE49-F238E27FC236}">
                <a16:creationId xmlns:a16="http://schemas.microsoft.com/office/drawing/2014/main" id="{CD206618-7603-BD60-84EB-62E99DCA8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9386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AE2C949-F63C-1DA8-493E-E59FAB02B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142218-71A7-A201-61B7-B39C5D5FA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73ACC725-2F4C-CDEA-F032-6B6F96B24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918" y="723900"/>
            <a:ext cx="7772400" cy="53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74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0063F-5DDD-F0A7-F465-B9BA206C2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C19CC9-3F4F-E105-65A4-AF1DC4147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453C800-9312-9B0E-AC39-164FC6E2E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47B77D6-71A9-C239-A6F9-2A1067B09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Jigsaw puzzles in plastic figures">
            <a:extLst>
              <a:ext uri="{FF2B5EF4-FFF2-40B4-BE49-F238E27FC236}">
                <a16:creationId xmlns:a16="http://schemas.microsoft.com/office/drawing/2014/main" id="{9A09F0F4-8FAE-71FF-CA08-0944D244A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9386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EB1F5AD-84CB-5FE2-397F-55A987957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C3C2702-8C10-7447-82BC-785E3BD3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of flight delay count&#10;&#10;AI-generated content may be incorrect.">
            <a:extLst>
              <a:ext uri="{FF2B5EF4-FFF2-40B4-BE49-F238E27FC236}">
                <a16:creationId xmlns:a16="http://schemas.microsoft.com/office/drawing/2014/main" id="{5EA0C62F-1320-34B9-C83C-BF733BE39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933450"/>
            <a:ext cx="77343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74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84590B-91C5-BE7D-398F-F45428DB1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38D376A-7B58-5572-AD39-8130A3989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76940-A02E-1B7D-F594-E9D9F80E4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008"/>
            <a:ext cx="12192000" cy="658362"/>
          </a:xfrm>
        </p:spPr>
        <p:txBody>
          <a:bodyPr>
            <a:noAutofit/>
          </a:bodyPr>
          <a:lstStyle/>
          <a:p>
            <a:pPr algn="ctr"/>
            <a:r>
              <a:rPr lang="en-US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PREDICTION SPREADSHEET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74605B0-E3EA-BBA2-5E5C-C1D1FE443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434448BE-1C65-F9B3-FE71-365DCACAC3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51" r="15279" b="-2"/>
          <a:stretch/>
        </p:blipFill>
        <p:spPr>
          <a:xfrm>
            <a:off x="6805110" y="905253"/>
            <a:ext cx="5223758" cy="5422392"/>
          </a:xfrm>
          <a:prstGeom prst="rect">
            <a:avLst/>
          </a:prstGeom>
        </p:spPr>
      </p:pic>
      <p:pic>
        <p:nvPicPr>
          <p:cNvPr id="13" name="Content Placeholder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6380367-7F37-B3DE-4518-434024C27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012" y="1110481"/>
            <a:ext cx="7950200" cy="2679700"/>
          </a:xfrm>
        </p:spPr>
      </p:pic>
      <p:pic>
        <p:nvPicPr>
          <p:cNvPr id="15" name="Picture 14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6C3C733C-B758-5173-3701-5AA692347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272" y="4022340"/>
            <a:ext cx="2311400" cy="260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E4BF38-BB24-C05E-72D2-7EE6BD631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672" y="4949251"/>
            <a:ext cx="7772400" cy="37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27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183826-10E1-8C8E-38E5-30090A9AA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66CF19-2BC6-7AB1-0CBA-38DDDE118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456597-3509-3F2F-B6DE-6271B8FCF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2116372-CFEB-4313-F652-38C56A231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Jigsaw puzzles in plastic figures">
            <a:extLst>
              <a:ext uri="{FF2B5EF4-FFF2-40B4-BE49-F238E27FC236}">
                <a16:creationId xmlns:a16="http://schemas.microsoft.com/office/drawing/2014/main" id="{BA05BE5D-BD49-140F-0A16-384364F75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9386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656FA9B-3F8C-5861-78D8-9999023DC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6412B5-29B3-490B-D525-0977FD866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5A751A-5F2C-CB48-C558-EB5A4E480A09}"/>
              </a:ext>
            </a:extLst>
          </p:cNvPr>
          <p:cNvSpPr txBox="1"/>
          <p:nvPr/>
        </p:nvSpPr>
        <p:spPr>
          <a:xfrm>
            <a:off x="2143273" y="4156165"/>
            <a:ext cx="5856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136858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23DCF7-8467-DB09-7DEC-A43D014F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7A48D12A-C1FA-5A6C-F493-963192C2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86" b="9386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DAE5C-23F1-A732-7E75-74D9B79DF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149" y="17910"/>
            <a:ext cx="7440483" cy="9726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AWS EMR Cluster Setup 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386415-2C9A-DFE6-09FC-A52D932BC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149" y="1963283"/>
            <a:ext cx="7772400" cy="4989459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34C171-EF97-816B-21BC-E85A2333E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246" y="848497"/>
            <a:ext cx="7772400" cy="488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48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C30A5C-3562-6768-F364-AD7697D94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074BF-7781-C072-6144-E749ABF3B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84" y="3102955"/>
            <a:ext cx="5715000" cy="2743181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Upload &amp; preparation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9A8EBD-049C-48E6-97ED-C9102D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2376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9D6F2-E822-19B7-277F-6A4CA8397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2294" y="2002536"/>
            <a:ext cx="6011922" cy="423585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~/Downloads/SDB673\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Setup.pem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/Users/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jayashreejohnson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/Downloads/2003.csv hadoop@ec2-13-59-17-19.us-east-2.compute.amazonaws.com:/home/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~/Downloads/SDB673\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Setup.pem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/Users/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jayashreejohnson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/Downloads/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airports.csv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hadoop@ec2-13-59-17-19.us-east-2.compute.amazonaws.com:/home/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~/Downloads/SDB673\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Setup.pem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/Users/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jayashreejohnson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/Downloads/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carriers.csv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hadoop@ec2-13-59-17-19.us-east-2.compute.amazonaws.com:/home/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7AB7C5C-C091-4C25-B1BD-93E2F6948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8546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AA5A9A6-8D8B-8DA6-E48C-4C28F9157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547"/>
            <a:ext cx="12192013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55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8F6E20-3D76-2276-5F89-D5836755E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31F7B-11F6-D102-E0C1-16EEED8FD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9061"/>
            <a:ext cx="3794760" cy="2110444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FILES TO HDFS</a:t>
            </a: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74DFBF17-9CAB-8508-03EF-CF51088B2A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962" r="2" b="28964"/>
          <a:stretch/>
        </p:blipFill>
        <p:spPr>
          <a:xfrm>
            <a:off x="800100" y="0"/>
            <a:ext cx="10591800" cy="1549294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76800" y="4114590"/>
            <a:ext cx="9818" cy="2019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C8498-B416-AAAE-4FAA-FA891C9C8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168754"/>
            <a:ext cx="4851206" cy="3689246"/>
          </a:xfrm>
        </p:spPr>
        <p:txBody>
          <a:bodyPr>
            <a:normAutofit lnSpcReduction="10000"/>
          </a:bodyPr>
          <a:lstStyle/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mkdir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/user/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flight_data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-put /home/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/2003.csv /user/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flight_data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-put /home/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airports.csv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/user/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flight_data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-put /home/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carriers.csv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/user/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flight_data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2AFC39-6AF2-8DF3-C841-7F9D6DB28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206" y="1734767"/>
            <a:ext cx="7326134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56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E38125-D996-0C50-5F2D-B244B331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21A93-1416-65DD-0689-01AB2EFC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125" y="43124"/>
            <a:ext cx="8145408" cy="1358504"/>
          </a:xfrm>
        </p:spPr>
        <p:txBody>
          <a:bodyPr>
            <a:normAutofit/>
          </a:bodyPr>
          <a:lstStyle/>
          <a:p>
            <a:r>
              <a:rPr lang="en-US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Hive Year Table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flights_2003</a:t>
            </a:r>
            <a:r>
              <a:rPr lang="en-US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5B704D5D-1AB2-B549-5876-A0D4A6D0F8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23" r="18853"/>
          <a:stretch/>
        </p:blipFill>
        <p:spPr>
          <a:xfrm>
            <a:off x="20" y="10"/>
            <a:ext cx="3467080" cy="685799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4B44097-14D6-58AE-2E61-59828214F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00125" y="1401628"/>
            <a:ext cx="7003818" cy="5394960"/>
          </a:xfrm>
        </p:spPr>
      </p:pic>
    </p:spTree>
    <p:extLst>
      <p:ext uri="{BB962C8B-B14F-4D97-AF65-F5344CB8AC3E}">
        <p14:creationId xmlns:p14="http://schemas.microsoft.com/office/powerpoint/2010/main" val="3482520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5F071-C0F7-1DE3-A2C0-644966C85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47264-437F-5A6A-589C-66AE2D8B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14400"/>
            <a:ext cx="11221749" cy="1180210"/>
          </a:xfrm>
        </p:spPr>
        <p:txBody>
          <a:bodyPr>
            <a:normAutofit fontScale="90000"/>
          </a:bodyPr>
          <a:lstStyle/>
          <a:p>
            <a:r>
              <a:rPr lang="en-US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Sample Table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jayashree_sample</a:t>
            </a:r>
            <a:r>
              <a:rPr lang="en-US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D2C5D32-F3AB-467B-1AB6-2A9F325DA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D09A0EFA-9503-D841-0772-246589FA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829" r="17957" b="-2"/>
          <a:stretch/>
        </p:blipFill>
        <p:spPr>
          <a:xfrm>
            <a:off x="800099" y="2281084"/>
            <a:ext cx="3319319" cy="3881970"/>
          </a:xfrm>
          <a:prstGeom prst="rect">
            <a:avLst/>
          </a:prstGeom>
        </p:spPr>
      </p:pic>
      <p:pic>
        <p:nvPicPr>
          <p:cNvPr id="6" name="Content Placeholder 5" descr="A computer code on a white background&#10;&#10;AI-generated content may be incorrect.">
            <a:extLst>
              <a:ext uri="{FF2B5EF4-FFF2-40B4-BE49-F238E27FC236}">
                <a16:creationId xmlns:a16="http://schemas.microsoft.com/office/drawing/2014/main" id="{FD174B94-3EBF-5935-6DA9-1B336451F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4081" y="2828705"/>
            <a:ext cx="8842038" cy="2560320"/>
          </a:xfrm>
        </p:spPr>
      </p:pic>
    </p:spTree>
    <p:extLst>
      <p:ext uri="{BB962C8B-B14F-4D97-AF65-F5344CB8AC3E}">
        <p14:creationId xmlns:p14="http://schemas.microsoft.com/office/powerpoint/2010/main" val="974196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781A44-729F-74A2-C44B-BAE76DB96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Jigsaw puzzles in plastic figures">
            <a:extLst>
              <a:ext uri="{FF2B5EF4-FFF2-40B4-BE49-F238E27FC236}">
                <a16:creationId xmlns:a16="http://schemas.microsoft.com/office/drawing/2014/main" id="{93A36AF6-2F3C-9E48-D687-E6EA51EDD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93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30A8A2-FAD0-42D4-C2D1-20437FA7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416"/>
            <a:ext cx="12192000" cy="122349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 — Select 30,000 Records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A867FD-67D6-DAD0-E2F7-894CFAFD3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737"/>
            <a:ext cx="10216268" cy="6400800"/>
          </a:xfrm>
          <a:prstGeom prst="rect">
            <a:avLst/>
          </a:prstGeom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00B44A6-A2DE-4494-D5D5-3364C0B44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069" y="2926070"/>
            <a:ext cx="8968931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62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B8FBB3-ACB6-BF3B-0725-5A5B0ED0A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EC063-B6C3-7194-3649-26E4D5769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14799"/>
            <a:ext cx="12191996" cy="6698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none" strike="noStrike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POPULATE THE DELAYED COLUMN</a:t>
            </a:r>
            <a:endParaRPr lang="en-US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0ADC89C-EB4E-4AA5-ABBD-448BEC5FA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76800" y="723900"/>
            <a:ext cx="0" cy="54494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7232F3-F915-3CDD-9C93-F4DF1C3C1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723900"/>
            <a:ext cx="12245122" cy="6035040"/>
          </a:xfrm>
        </p:spPr>
      </p:pic>
      <p:pic>
        <p:nvPicPr>
          <p:cNvPr id="8" name="Picture 7" descr="A white paper with red and blue lines&#10;&#10;AI-generated content may be incorrect.">
            <a:extLst>
              <a:ext uri="{FF2B5EF4-FFF2-40B4-BE49-F238E27FC236}">
                <a16:creationId xmlns:a16="http://schemas.microsoft.com/office/drawing/2014/main" id="{9BD673E8-9E65-3886-51FD-DA9C60417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95" y="2457275"/>
            <a:ext cx="9601205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37473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5686</TotalTime>
  <Words>290</Words>
  <Application>Microsoft Macintosh PowerPoint</Application>
  <PresentationFormat>Widescreen</PresentationFormat>
  <Paragraphs>32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Arial</vt:lpstr>
      <vt:lpstr>Calisto MT</vt:lpstr>
      <vt:lpstr>Times New Roman</vt:lpstr>
      <vt:lpstr>Univers Condensed</vt:lpstr>
      <vt:lpstr>ChronicleVTI</vt:lpstr>
      <vt:lpstr>SCALABLE DATABASES PROJECT PHASE 2</vt:lpstr>
      <vt:lpstr>JAYASHREE JOHNSON</vt:lpstr>
      <vt:lpstr>AWS EMR Cluster Setup </vt:lpstr>
      <vt:lpstr>DATA Upload &amp; preparation</vt:lpstr>
      <vt:lpstr>MOVE FILES TO HDFS</vt:lpstr>
      <vt:lpstr>Create Hive Year Table (flights_2003)</vt:lpstr>
      <vt:lpstr>Create Sample Table (jayashree_sample)</vt:lpstr>
      <vt:lpstr>Random Sampling — Select 30,000 Records</vt:lpstr>
      <vt:lpstr>POPULATE THE DELAYED COLUMN</vt:lpstr>
      <vt:lpstr>Export Sample Table to Local Directory</vt:lpstr>
      <vt:lpstr>Download Sample to Local Machine</vt:lpstr>
      <vt:lpstr>Open Sample Data in Excel</vt:lpstr>
      <vt:lpstr>AGGREGATE DATASETS</vt:lpstr>
      <vt:lpstr>Preparing Features and Target Data for Model Training</vt:lpstr>
      <vt:lpstr>Model Training &amp;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COMPARISON</vt:lpstr>
      <vt:lpstr>PowerPoint Presentation</vt:lpstr>
      <vt:lpstr>PowerPoint Presentation</vt:lpstr>
      <vt:lpstr>Predicting Delay for New FLIGHT</vt:lpstr>
      <vt:lpstr>Target Data Predictions</vt:lpstr>
      <vt:lpstr>PowerPoint Presentation</vt:lpstr>
      <vt:lpstr>PowerPoint Presentation</vt:lpstr>
      <vt:lpstr>PREDICTION SPREADSHEET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Johnson, Jayashree</dc:creator>
  <cp:lastModifiedBy>Johnson, Jayashree</cp:lastModifiedBy>
  <cp:revision>4</cp:revision>
  <dcterms:created xsi:type="dcterms:W3CDTF">2025-05-06T00:24:59Z</dcterms:created>
  <dcterms:modified xsi:type="dcterms:W3CDTF">2025-05-11T20:08:39Z</dcterms:modified>
</cp:coreProperties>
</file>